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70" r:id="rId2"/>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FFFFF"/>
    <a:srgbClr val="FFCCFF"/>
    <a:srgbClr val="FF0000"/>
    <a:srgbClr val="FFFF99"/>
    <a:srgbClr val="9BDFF7"/>
    <a:srgbClr val="8BD9F5"/>
    <a:srgbClr val="68CEF2"/>
    <a:srgbClr val="4087C8"/>
    <a:srgbClr val="4133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836" y="102"/>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8A4FAE83-6876-449D-BCCE-496EC707688A}" type="datetimeFigureOut">
              <a:rPr kumimoji="1" lang="ja-JP" altLang="en-US" smtClean="0"/>
              <a:t>2026/5/18</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AC30D34-39EC-4333-89A4-48E429B38CE2}" type="datetimeFigureOut">
              <a:rPr kumimoji="1" lang="ja-JP" altLang="en-US" smtClean="0"/>
              <a:t>2026/5/18</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5"/>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692275" y="3284538"/>
            <a:ext cx="7451725"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051550"/>
            <a:ext cx="21240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userDrawn="1"/>
        </p:nvSpPr>
        <p:spPr bwMode="auto">
          <a:xfrm>
            <a:off x="0" y="6524625"/>
            <a:ext cx="36369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en-US" altLang="ja-JP"/>
              <a:t>Click to edit Master title style</a:t>
            </a:r>
            <a:endParaRPr lang="ja-JP" altLang="en-US"/>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ltLang="ja-JP"/>
              <a:t>Click to edit Master subtitle style</a:t>
            </a:r>
            <a:endParaRPr lang="ja-JP" altLang="en-US"/>
          </a:p>
        </p:txBody>
      </p:sp>
      <p:sp>
        <p:nvSpPr>
          <p:cNvPr id="10" name="Rectangle 5"/>
          <p:cNvSpPr>
            <a:spLocks noGrp="1" noChangeArrowheads="1"/>
          </p:cNvSpPr>
          <p:nvPr>
            <p:ph type="ftr" sz="quarter" idx="11"/>
          </p:nvPr>
        </p:nvSpPr>
        <p:spPr/>
        <p:txBody>
          <a:bodyPr/>
          <a:lstStyle>
            <a:lvl1pPr>
              <a:defRPr/>
            </a:lvl1pPr>
          </a:lstStyle>
          <a:p>
            <a:pPr>
              <a:defRPr/>
            </a:pPr>
            <a:endParaRPr lang="en-US" altLang="ja-JP"/>
          </a:p>
        </p:txBody>
      </p:sp>
      <p:sp>
        <p:nvSpPr>
          <p:cNvPr id="11"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35C1E978-A3B9-4673-8199-379729392307}" type="slidenum">
              <a:rPr lang="en-US" altLang="ja-JP"/>
              <a:pPr>
                <a:defRPr/>
              </a:pPr>
              <a:t>‹#›</a:t>
            </a:fld>
            <a:endParaRPr lang="en-US" altLang="ja-JP"/>
          </a:p>
        </p:txBody>
      </p:sp>
      <p:grpSp>
        <p:nvGrpSpPr>
          <p:cNvPr id="2" name="グループ化 1"/>
          <p:cNvGrpSpPr/>
          <p:nvPr userDrawn="1"/>
        </p:nvGrpSpPr>
        <p:grpSpPr>
          <a:xfrm>
            <a:off x="179512" y="44624"/>
            <a:ext cx="9065294" cy="580664"/>
            <a:chOff x="179512" y="116632"/>
            <a:chExt cx="9065294" cy="580664"/>
          </a:xfrm>
        </p:grpSpPr>
        <p:sp>
          <p:nvSpPr>
            <p:cNvPr id="8" name="テキスト ボックス 18"/>
            <p:cNvSpPr txBox="1">
              <a:spLocks noChangeArrowheads="1"/>
            </p:cNvSpPr>
            <p:nvPr userDrawn="1"/>
          </p:nvSpPr>
          <p:spPr bwMode="auto">
            <a:xfrm>
              <a:off x="8128794" y="116632"/>
              <a:ext cx="1116012" cy="246221"/>
            </a:xfrm>
            <a:prstGeom prst="rect">
              <a:avLst/>
            </a:prstGeom>
            <a:noFill/>
            <a:ln w="19050">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en-US" altLang="ja-JP" sz="1000" b="1">
                  <a:latin typeface="+mn-ea"/>
                  <a:ea typeface="+mn-ea"/>
                </a:rPr>
                <a:t>【</a:t>
              </a:r>
              <a:r>
                <a:rPr lang="ja-JP" altLang="en-US" sz="1000" b="1">
                  <a:latin typeface="+mn-ea"/>
                  <a:ea typeface="+mn-ea"/>
                </a:rPr>
                <a:t>機密性２</a:t>
              </a:r>
              <a:r>
                <a:rPr lang="en-US" altLang="ja-JP" sz="1000" b="1">
                  <a:latin typeface="+mn-ea"/>
                  <a:ea typeface="+mn-ea"/>
                </a:rPr>
                <a:t>】</a:t>
              </a:r>
            </a:p>
          </p:txBody>
        </p:sp>
        <p:sp>
          <p:nvSpPr>
            <p:cNvPr id="12" name="テキスト ボックス 9"/>
            <p:cNvSpPr txBox="1"/>
            <p:nvPr userDrawn="1"/>
          </p:nvSpPr>
          <p:spPr>
            <a:xfrm>
              <a:off x="3361605" y="372599"/>
              <a:ext cx="5746899" cy="324697"/>
            </a:xfrm>
            <a:prstGeom prst="rect">
              <a:avLst/>
            </a:prstGeom>
            <a:noFill/>
            <a:ln w="6350">
              <a:noFill/>
            </a:ln>
            <a:effectLst/>
          </p:spPr>
          <p:txBody>
            <a:bodyPr rot="0" wrap="square" numCol="1" spcCol="0" rtlCol="0" fromWordArt="0" anchor="t" anchorCtr="0" forceAA="0" compatLnSpc="1"/>
            <a:lstStyle/>
            <a:p>
              <a:pPr algn="r"/>
              <a:r>
                <a:rPr sz="1000" b="1" err="1">
                  <a:solidFill>
                    <a:schemeClr val="tx1"/>
                  </a:solidFill>
                  <a:latin typeface="+mn-ea"/>
                  <a:ea typeface="+mn-ea"/>
                </a:rPr>
                <a:t>作成日_作成担当課_用途_保存期間</a:t>
              </a:r>
              <a:endParaRPr sz="1000" b="1">
                <a:solidFill>
                  <a:schemeClr val="tx1"/>
                </a:solidFill>
                <a:latin typeface="+mn-ea"/>
                <a:ea typeface="+mn-ea"/>
              </a:endParaRPr>
            </a:p>
          </p:txBody>
        </p:sp>
        <p:sp>
          <p:nvSpPr>
            <p:cNvPr id="13" name="テキスト ボックス 8"/>
            <p:cNvSpPr txBox="1"/>
            <p:nvPr userDrawn="1"/>
          </p:nvSpPr>
          <p:spPr>
            <a:xfrm>
              <a:off x="179512" y="372599"/>
              <a:ext cx="3312368" cy="324697"/>
            </a:xfrm>
            <a:prstGeom prst="rect">
              <a:avLst/>
            </a:prstGeom>
            <a:noFill/>
            <a:ln w="6350">
              <a:noFill/>
            </a:ln>
            <a:effectLst/>
          </p:spPr>
          <p:txBody>
            <a:bodyPr rot="0" wrap="square" numCol="1" spcCol="0" rtlCol="0" fromWordArt="0" anchor="t" anchorCtr="0" forceAA="0" compatLnSpc="1"/>
            <a:lstStyle/>
            <a:p>
              <a:r>
                <a:rPr sz="1000" b="1" err="1">
                  <a:solidFill>
                    <a:schemeClr val="tx1"/>
                  </a:solidFill>
                  <a:latin typeface="+mn-ea"/>
                  <a:ea typeface="+mn-ea"/>
                </a:rPr>
                <a:t>発出元</a:t>
              </a:r>
              <a:r>
                <a:rPr sz="1000" b="1">
                  <a:solidFill>
                    <a:schemeClr val="tx1"/>
                  </a:solidFill>
                  <a:latin typeface="+mn-ea"/>
                  <a:ea typeface="+mn-ea"/>
                </a:rPr>
                <a:t> → </a:t>
              </a:r>
              <a:r>
                <a:rPr sz="1000" b="1" err="1">
                  <a:solidFill>
                    <a:schemeClr val="tx1"/>
                  </a:solidFill>
                  <a:latin typeface="+mn-ea"/>
                  <a:ea typeface="+mn-ea"/>
                </a:rPr>
                <a:t>発出先</a:t>
              </a:r>
              <a:endParaRPr sz="1000" b="1">
                <a:solidFill>
                  <a:schemeClr val="tx1"/>
                </a:solidFill>
                <a:latin typeface="+mn-ea"/>
                <a:ea typeface="+mn-ea"/>
              </a:endParaRPr>
            </a:p>
          </p:txBody>
        </p:sp>
      </p:grpSp>
    </p:spTree>
    <p:extLst>
      <p:ext uri="{BB962C8B-B14F-4D97-AF65-F5344CB8AC3E}">
        <p14:creationId xmlns:p14="http://schemas.microsoft.com/office/powerpoint/2010/main" val="1874205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a:t>Click to edit Master title style</a:t>
            </a:r>
            <a:endParaRPr lang="ja-JP" altLang="en-US"/>
          </a:p>
        </p:txBody>
      </p:sp>
      <p:sp>
        <p:nvSpPr>
          <p:cNvPr id="3" name="縦書きテキスト プレースホルダ 2"/>
          <p:cNvSpPr>
            <a:spLocks noGrp="1"/>
          </p:cNvSpPr>
          <p:nvPr>
            <p:ph type="body" orient="vert" idx="1"/>
          </p:nvPr>
        </p:nvSpPr>
        <p:spPr/>
        <p:txBody>
          <a:bodyPr vert="eaVert"/>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ja-JP"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322649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en-US" altLang="ja-JP"/>
              <a:t>Click to edit Master title style</a:t>
            </a:r>
            <a:endParaRPr lang="ja-JP" altLang="en-US"/>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ja-JP"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701431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endParaRPr lang="ja-JP" altLang="en-US"/>
          </a:p>
        </p:txBody>
      </p:sp>
      <p:sp>
        <p:nvSpPr>
          <p:cNvPr id="3" name="コンテンツ プレースホルダ 2"/>
          <p:cNvSpPr>
            <a:spLocks noGrp="1"/>
          </p:cNvSpPr>
          <p:nvPr>
            <p:ph idx="1"/>
          </p:nvPr>
        </p:nvSpPr>
        <p:spPr/>
        <p:txBody>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ja-JP"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3736706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en-US" altLang="ja-JP"/>
              <a:t>Click to edit Master title style</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ltLang="ja-JP"/>
              <a:t>Click to edit Master text styles</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254046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a:t>Click to edit Master title style</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ja-JP"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2096606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en-US" altLang="ja-JP"/>
              <a:t>Click to edit Master title style</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ja-JP"/>
              <a:t>Click to edit Master text styles</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ja-JP"/>
              <a:t>Click to edit Master text styles</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ja-JP"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3641565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a:t>Click to edit Master title style</a:t>
            </a:r>
            <a:endParaRPr lang="ja-JP"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a:p>
        </p:txBody>
      </p:sp>
    </p:spTree>
    <p:extLst>
      <p:ext uri="{BB962C8B-B14F-4D97-AF65-F5344CB8AC3E}">
        <p14:creationId xmlns:p14="http://schemas.microsoft.com/office/powerpoint/2010/main" val="2880967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3116665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en-US" altLang="ja-JP"/>
              <a:t>Click to edit Master title style</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ja-JP"/>
              <a:t>Click to edit Master text styles</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1151891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en-US" altLang="ja-JP"/>
              <a:t>Click to edit Master title style</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ja-JP" noProof="0"/>
              <a:t>Click icon to add picture</a:t>
            </a:r>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ja-JP"/>
              <a:t>Click to edit Master text styles</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4142627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FFDCE21E-3BF4-4A13-BE4A-B95BE9787BE2}" type="slidenum">
              <a:rPr lang="en-US" altLang="ja-JP"/>
              <a:pPr>
                <a:defRPr/>
              </a:pPr>
              <a:t>‹#›</a:t>
            </a:fld>
            <a:endParaRPr lang="en-US" altLang="ja-JP"/>
          </a:p>
        </p:txBody>
      </p:sp>
      <p:grpSp>
        <p:nvGrpSpPr>
          <p:cNvPr id="2" name="Group 18"/>
          <p:cNvGrpSpPr>
            <a:grpSpLocks/>
          </p:cNvGrpSpPr>
          <p:nvPr userDrawn="1"/>
        </p:nvGrpSpPr>
        <p:grpSpPr bwMode="auto">
          <a:xfrm>
            <a:off x="0" y="-1"/>
            <a:ext cx="9144000" cy="748453"/>
            <a:chOff x="0" y="0"/>
            <a:chExt cx="5760" cy="344"/>
          </a:xfrm>
        </p:grpSpPr>
        <p:pic>
          <p:nvPicPr>
            <p:cNvPr id="1034" name="Picture 9" descr="mlit_top"/>
            <p:cNvPicPr>
              <a:picLocks noChangeAspect="1" noChangeArrowheads="1"/>
            </p:cNvPicPr>
            <p:nvPr userDrawn="1"/>
          </p:nvPicPr>
          <p:blipFill>
            <a:blip r:embed="rId13">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4">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0"/>
            <a:ext cx="7740352"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C959DCE5-8006-FE8C-3BD8-A072E63E19BF}"/>
              </a:ext>
            </a:extLst>
          </p:cNvPr>
          <p:cNvSpPr/>
          <p:nvPr/>
        </p:nvSpPr>
        <p:spPr>
          <a:xfrm>
            <a:off x="167640" y="2507097"/>
            <a:ext cx="8873394" cy="4258197"/>
          </a:xfrm>
          <a:prstGeom prst="rect">
            <a:avLst/>
          </a:prstGeom>
          <a:solidFill>
            <a:srgbClr val="9FFFFF">
              <a:alpha val="1882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TextBox 13">
            <a:extLst>
              <a:ext uri="{FF2B5EF4-FFF2-40B4-BE49-F238E27FC236}">
                <a16:creationId xmlns:a16="http://schemas.microsoft.com/office/drawing/2014/main" id="{2EEBB251-0BAE-430B-FA23-229CDAF82427}"/>
              </a:ext>
            </a:extLst>
          </p:cNvPr>
          <p:cNvSpPr txBox="1"/>
          <p:nvPr/>
        </p:nvSpPr>
        <p:spPr>
          <a:xfrm>
            <a:off x="226695" y="2560899"/>
            <a:ext cx="8873394" cy="646331"/>
          </a:xfrm>
          <a:prstGeom prst="rect">
            <a:avLst/>
          </a:prstGeom>
          <a:noFill/>
          <a:ln>
            <a:noFill/>
          </a:ln>
        </p:spPr>
        <p:txBody>
          <a:bodyPr wrap="square" rtlCol="0">
            <a:spAutoFit/>
          </a:bodyPr>
          <a:lstStyle/>
          <a:p>
            <a:r>
              <a:rPr lang="ja-JP" altLang="en-US" u="sng" dirty="0">
                <a:latin typeface="Meiryo UI" panose="020B0604030504040204" pitchFamily="50" charset="-128"/>
                <a:ea typeface="Meiryo UI" panose="020B0604030504040204" pitchFamily="50" charset="-128"/>
              </a:rPr>
              <a:t>地方自治体が発信するクマの出没情報などに十分注意を払っていただく</a:t>
            </a:r>
            <a:r>
              <a:rPr lang="ja-JP" altLang="en-US" dirty="0">
                <a:latin typeface="Meiryo UI" panose="020B0604030504040204" pitchFamily="50" charset="-128"/>
                <a:ea typeface="Meiryo UI" panose="020B0604030504040204" pitchFamily="50" charset="-128"/>
              </a:rPr>
              <a:t>とともに、</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特に、以下について注意いただきたい。</a:t>
            </a:r>
            <a:endParaRPr lang="en-US" altLang="ja-JP" dirty="0">
              <a:latin typeface="Meiryo UI" panose="020B0604030504040204" pitchFamily="50" charset="-128"/>
              <a:ea typeface="Meiryo UI" panose="020B0604030504040204" pitchFamily="50" charset="-128"/>
            </a:endParaRPr>
          </a:p>
        </p:txBody>
      </p:sp>
      <p:sp>
        <p:nvSpPr>
          <p:cNvPr id="4098" name="Rectangle 2"/>
          <p:cNvSpPr>
            <a:spLocks noGrp="1" noChangeArrowheads="1"/>
          </p:cNvSpPr>
          <p:nvPr>
            <p:ph type="title"/>
          </p:nvPr>
        </p:nvSpPr>
        <p:spPr>
          <a:xfrm>
            <a:off x="0" y="92705"/>
            <a:ext cx="7572375" cy="476250"/>
          </a:xfrm>
        </p:spPr>
        <p:txBody>
          <a:bodyPr/>
          <a:lstStyle/>
          <a:p>
            <a:pPr eaLnBrk="1" hangingPunct="1"/>
            <a:r>
              <a:rPr lang="ja-JP" altLang="en-US" sz="2200" b="1" dirty="0">
                <a:latin typeface="Meiryo UI" panose="020B0604030504040204" pitchFamily="50" charset="-128"/>
                <a:ea typeface="Meiryo UI" panose="020B0604030504040204" pitchFamily="50" charset="-128"/>
              </a:rPr>
              <a:t>周知をお願いしたい内容について</a:t>
            </a:r>
          </a:p>
        </p:txBody>
      </p:sp>
      <p:sp>
        <p:nvSpPr>
          <p:cNvPr id="14" name="TextBox 13">
            <a:extLst>
              <a:ext uri="{FF2B5EF4-FFF2-40B4-BE49-F238E27FC236}">
                <a16:creationId xmlns:a16="http://schemas.microsoft.com/office/drawing/2014/main" id="{826E80CC-8693-8759-95FE-211F2CA6B83A}"/>
              </a:ext>
            </a:extLst>
          </p:cNvPr>
          <p:cNvSpPr txBox="1"/>
          <p:nvPr/>
        </p:nvSpPr>
        <p:spPr>
          <a:xfrm>
            <a:off x="390193" y="3424754"/>
            <a:ext cx="8342202" cy="369332"/>
          </a:xfrm>
          <a:prstGeom prst="rect">
            <a:avLst/>
          </a:prstGeom>
          <a:noFill/>
          <a:ln>
            <a:noFill/>
          </a:ln>
        </p:spPr>
        <p:txBody>
          <a:bodyPr wrap="square" rtlCol="0">
            <a:spAutoFit/>
          </a:bodyPr>
          <a:lstStyle/>
          <a:p>
            <a:r>
              <a:rPr kumimoji="1" lang="ja-JP" altLang="en-US" dirty="0">
                <a:latin typeface="Meiryo UI" panose="020B0604030504040204" pitchFamily="50" charset="-128"/>
                <a:ea typeface="Meiryo UI" panose="020B0604030504040204" pitchFamily="50" charset="-128"/>
              </a:rPr>
              <a:t>１．クマの誘引物（放置された農作物やごみ等）の適切な管理</a:t>
            </a:r>
            <a:endParaRPr kumimoji="1" lang="en-US" altLang="ja-JP"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AD184DB3-3B0A-E045-1773-BA3BB5B25C2A}"/>
              </a:ext>
            </a:extLst>
          </p:cNvPr>
          <p:cNvSpPr txBox="1"/>
          <p:nvPr/>
        </p:nvSpPr>
        <p:spPr>
          <a:xfrm>
            <a:off x="403831" y="3903345"/>
            <a:ext cx="8248982" cy="369332"/>
          </a:xfrm>
          <a:prstGeom prst="rect">
            <a:avLst/>
          </a:prstGeom>
          <a:noFill/>
          <a:ln>
            <a:noFill/>
          </a:ln>
        </p:spPr>
        <p:txBody>
          <a:bodyPr wrap="square">
            <a:spAutoFit/>
          </a:bodyPr>
          <a:lstStyle/>
          <a:p>
            <a:pPr marL="361950" indent="-361950"/>
            <a:r>
              <a:rPr lang="ja-JP" altLang="en-US" kern="100" dirty="0">
                <a:latin typeface="Meiryo UI" panose="020B0604030504040204" pitchFamily="50" charset="-128"/>
                <a:ea typeface="Meiryo UI" panose="020B0604030504040204" pitchFamily="50" charset="-128"/>
                <a:cs typeface="Times New Roman" panose="02020603050405020304" pitchFamily="18" charset="0"/>
              </a:rPr>
              <a:t>２．早朝・夕方、田畑や道路沿いの見通しの悪い場所の通行時にはクマとの遭遇に注意</a:t>
            </a:r>
            <a:endParaRPr lang="en-US" altLang="ja-JP"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22" name="テキスト ボックス 21">
            <a:extLst>
              <a:ext uri="{FF2B5EF4-FFF2-40B4-BE49-F238E27FC236}">
                <a16:creationId xmlns:a16="http://schemas.microsoft.com/office/drawing/2014/main" id="{7D884F2D-C21E-92A5-3448-84D139256F9B}"/>
              </a:ext>
            </a:extLst>
          </p:cNvPr>
          <p:cNvSpPr txBox="1"/>
          <p:nvPr/>
        </p:nvSpPr>
        <p:spPr>
          <a:xfrm>
            <a:off x="403831" y="4427659"/>
            <a:ext cx="8140093" cy="1200329"/>
          </a:xfrm>
          <a:prstGeom prst="rect">
            <a:avLst/>
          </a:prstGeom>
          <a:noFill/>
        </p:spPr>
        <p:txBody>
          <a:bodyPr wrap="square">
            <a:spAutoFit/>
          </a:bodyPr>
          <a:lstStyle/>
          <a:p>
            <a:r>
              <a:rPr lang="ja-JP" altLang="en-US" kern="100" dirty="0">
                <a:latin typeface="Meiryo UI" panose="020B0604030504040204" pitchFamily="50" charset="-128"/>
                <a:ea typeface="Meiryo UI" panose="020B0604030504040204" pitchFamily="50" charset="-128"/>
                <a:cs typeface="Times New Roman" panose="02020603050405020304" pitchFamily="18" charset="0"/>
              </a:rPr>
              <a:t>３．クマの生息域に立ち入る場合は、</a:t>
            </a:r>
            <a:endParaRPr lang="en-US" altLang="ja-JP" kern="10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kern="100" dirty="0">
                <a:latin typeface="Meiryo UI" panose="020B0604030504040204" pitchFamily="50" charset="-128"/>
                <a:ea typeface="Meiryo UI" panose="020B0604030504040204" pitchFamily="50" charset="-128"/>
                <a:cs typeface="Times New Roman" panose="02020603050405020304" pitchFamily="18" charset="0"/>
              </a:rPr>
              <a:t>　　　 ・　音の出るものや適切なクマ撃退スプレーの携帯</a:t>
            </a:r>
            <a:endParaRPr lang="en-US" altLang="ja-JP" kern="10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kern="100" dirty="0">
                <a:latin typeface="Meiryo UI" panose="020B0604030504040204" pitchFamily="50" charset="-128"/>
                <a:ea typeface="Meiryo UI" panose="020B0604030504040204" pitchFamily="50" charset="-128"/>
                <a:cs typeface="Times New Roman" panose="02020603050405020304" pitchFamily="18" charset="0"/>
              </a:rPr>
              <a:t>　　　 ・　ヘルメットやリュックを身に着ける</a:t>
            </a:r>
            <a:endParaRPr lang="en-US" altLang="ja-JP" kern="10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kern="100" dirty="0">
                <a:latin typeface="Meiryo UI" panose="020B0604030504040204" pitchFamily="50" charset="-128"/>
                <a:ea typeface="Meiryo UI" panose="020B0604030504040204" pitchFamily="50" charset="-128"/>
                <a:cs typeface="Times New Roman" panose="02020603050405020304" pitchFamily="18" charset="0"/>
              </a:rPr>
              <a:t>　　　等の対策を講じる</a:t>
            </a:r>
            <a:endParaRPr lang="en-US" altLang="ja-JP"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24" name="テキスト ボックス 23">
            <a:extLst>
              <a:ext uri="{FF2B5EF4-FFF2-40B4-BE49-F238E27FC236}">
                <a16:creationId xmlns:a16="http://schemas.microsoft.com/office/drawing/2014/main" id="{C7C9C4AE-1840-EC70-42BB-E18986F3CFF6}"/>
              </a:ext>
            </a:extLst>
          </p:cNvPr>
          <p:cNvSpPr txBox="1"/>
          <p:nvPr/>
        </p:nvSpPr>
        <p:spPr>
          <a:xfrm>
            <a:off x="403830" y="5621672"/>
            <a:ext cx="8161505" cy="646331"/>
          </a:xfrm>
          <a:prstGeom prst="rect">
            <a:avLst/>
          </a:prstGeom>
          <a:noFill/>
        </p:spPr>
        <p:txBody>
          <a:bodyPr wrap="square">
            <a:spAutoFit/>
          </a:bodyPr>
          <a:lstStyle/>
          <a:p>
            <a:r>
              <a:rPr lang="ja-JP" altLang="en-US" kern="100" dirty="0">
                <a:latin typeface="Meiryo UI" panose="020B0604030504040204" pitchFamily="50" charset="-128"/>
                <a:ea typeface="Meiryo UI" panose="020B0604030504040204" pitchFamily="50" charset="-128"/>
                <a:cs typeface="Times New Roman" panose="02020603050405020304" pitchFamily="18" charset="0"/>
              </a:rPr>
              <a:t>４．クマに襲われた場合は、両腕で顔部や頭部を覆い、うつ伏せになる等、</a:t>
            </a:r>
            <a:endParaRPr lang="en-US" altLang="ja-JP" kern="10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kern="100" dirty="0">
                <a:latin typeface="Meiryo UI" panose="020B0604030504040204" pitchFamily="50" charset="-128"/>
                <a:ea typeface="Meiryo UI" panose="020B0604030504040204" pitchFamily="50" charset="-128"/>
                <a:cs typeface="Times New Roman" panose="02020603050405020304" pitchFamily="18" charset="0"/>
              </a:rPr>
              <a:t>　　　被害を最小限に</a:t>
            </a:r>
            <a:endParaRPr lang="en-US" altLang="ja-JP"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2" name="TextBox 13">
            <a:extLst>
              <a:ext uri="{FF2B5EF4-FFF2-40B4-BE49-F238E27FC236}">
                <a16:creationId xmlns:a16="http://schemas.microsoft.com/office/drawing/2014/main" id="{1938BBE6-4BCD-154A-E57F-B73FAA5973D7}"/>
              </a:ext>
            </a:extLst>
          </p:cNvPr>
          <p:cNvSpPr txBox="1"/>
          <p:nvPr/>
        </p:nvSpPr>
        <p:spPr>
          <a:xfrm>
            <a:off x="83820" y="824876"/>
            <a:ext cx="8982282" cy="1200329"/>
          </a:xfrm>
          <a:prstGeom prst="rect">
            <a:avLst/>
          </a:prstGeom>
          <a:noFill/>
          <a:ln>
            <a:solidFill>
              <a:schemeClr val="tx1"/>
            </a:solidFill>
          </a:ln>
        </p:spPr>
        <p:txBody>
          <a:bodyPr wrap="square" rtlCol="0">
            <a:spAutoFit/>
          </a:bodyPr>
          <a:lstStyle/>
          <a:p>
            <a:pPr marL="182563" indent="-182563"/>
            <a:r>
              <a:rPr lang="ja-JP" altLang="en-US" dirty="0">
                <a:latin typeface="Meiryo UI" panose="020B0604030504040204" pitchFamily="50" charset="-128"/>
                <a:ea typeface="Meiryo UI" panose="020B0604030504040204" pitchFamily="50" charset="-128"/>
              </a:rPr>
              <a:t>○　</a:t>
            </a:r>
            <a:r>
              <a:rPr kumimoji="1" lang="en-US" altLang="ja-JP" dirty="0">
                <a:latin typeface="Meiryo UI" panose="020B0604030504040204" pitchFamily="50" charset="-128"/>
                <a:ea typeface="Meiryo UI" panose="020B0604030504040204" pitchFamily="50" charset="-128"/>
              </a:rPr>
              <a:t>5</a:t>
            </a:r>
            <a:r>
              <a:rPr kumimoji="1" lang="ja-JP" altLang="en-US" dirty="0">
                <a:latin typeface="Meiryo UI" panose="020B0604030504040204" pitchFamily="50" charset="-128"/>
                <a:ea typeface="Meiryo UI" panose="020B0604030504040204" pitchFamily="50" charset="-128"/>
              </a:rPr>
              <a:t>月</a:t>
            </a:r>
            <a:r>
              <a:rPr kumimoji="1" lang="en-US" altLang="ja-JP" dirty="0">
                <a:latin typeface="Meiryo UI" panose="020B0604030504040204" pitchFamily="50" charset="-128"/>
                <a:ea typeface="Meiryo UI" panose="020B0604030504040204" pitchFamily="50" charset="-128"/>
              </a:rPr>
              <a:t>12</a:t>
            </a:r>
            <a:r>
              <a:rPr lang="ja-JP" altLang="en-US" dirty="0">
                <a:latin typeface="Meiryo UI" panose="020B0604030504040204" pitchFamily="50" charset="-128"/>
                <a:ea typeface="Meiryo UI" panose="020B0604030504040204" pitchFamily="50" charset="-128"/>
              </a:rPr>
              <a:t>日（火）</a:t>
            </a:r>
            <a:r>
              <a:rPr kumimoji="1" lang="ja-JP" altLang="en-US" dirty="0">
                <a:latin typeface="Meiryo UI" panose="020B0604030504040204" pitchFamily="50" charset="-128"/>
                <a:ea typeface="Meiryo UI" panose="020B0604030504040204" pitchFamily="50" charset="-128"/>
              </a:rPr>
              <a:t>の環境大臣記者会見において、環境大臣より国民に対し、クマの出没に備えた安全対策等について、国民に向けたメッセージが発信されたところ。</a:t>
            </a:r>
            <a:endParaRPr kumimoji="1" lang="en-US" altLang="ja-JP" dirty="0">
              <a:latin typeface="Meiryo UI" panose="020B0604030504040204" pitchFamily="50" charset="-128"/>
              <a:ea typeface="Meiryo UI" panose="020B0604030504040204" pitchFamily="50" charset="-128"/>
            </a:endParaRPr>
          </a:p>
          <a:p>
            <a:pPr marL="182563" indent="-182563"/>
            <a:r>
              <a:rPr lang="ja-JP" altLang="en-US" dirty="0">
                <a:latin typeface="Meiryo UI" panose="020B0604030504040204" pitchFamily="50" charset="-128"/>
                <a:ea typeface="Meiryo UI" panose="020B0604030504040204" pitchFamily="50" charset="-128"/>
              </a:rPr>
              <a:t>○　本メッセージを広く周知し、クマの出没範囲での屋外作業等におけるクマによる人身被害を防ぐ観点から、以下の内容について周知徹底をいただきたい。</a:t>
            </a:r>
            <a:endParaRPr kumimoji="1" lang="en-US" altLang="ja-JP" dirty="0">
              <a:latin typeface="Meiryo UI" panose="020B0604030504040204" pitchFamily="50" charset="-128"/>
              <a:ea typeface="Meiryo UI" panose="020B0604030504040204" pitchFamily="50" charset="-128"/>
            </a:endParaRPr>
          </a:p>
        </p:txBody>
      </p:sp>
      <p:pic>
        <p:nvPicPr>
          <p:cNvPr id="3" name="Picture 14">
            <a:extLst>
              <a:ext uri="{FF2B5EF4-FFF2-40B4-BE49-F238E27FC236}">
                <a16:creationId xmlns:a16="http://schemas.microsoft.com/office/drawing/2014/main" id="{836BA58F-0C5E-94EA-3AB3-0C2ED07AB82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t="3670"/>
          <a:stretch>
            <a:fillRect/>
          </a:stretch>
        </p:blipFill>
        <p:spPr bwMode="auto">
          <a:xfrm>
            <a:off x="7494970" y="62345"/>
            <a:ext cx="1571131" cy="337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13">
            <a:extLst>
              <a:ext uri="{FF2B5EF4-FFF2-40B4-BE49-F238E27FC236}">
                <a16:creationId xmlns:a16="http://schemas.microsoft.com/office/drawing/2014/main" id="{DA9DE293-3961-7221-D6F2-9EA83AB1B4CC}"/>
              </a:ext>
            </a:extLst>
          </p:cNvPr>
          <p:cNvSpPr txBox="1"/>
          <p:nvPr/>
        </p:nvSpPr>
        <p:spPr>
          <a:xfrm>
            <a:off x="74247" y="2126376"/>
            <a:ext cx="9060180" cy="369332"/>
          </a:xfrm>
          <a:prstGeom prst="rect">
            <a:avLst/>
          </a:prstGeom>
          <a:noFill/>
          <a:ln>
            <a:noFill/>
          </a:ln>
        </p:spPr>
        <p:txBody>
          <a:bodyPr wrap="square" rtlCol="0">
            <a:spAutoFit/>
          </a:bodyPr>
          <a:lstStyle/>
          <a:p>
            <a:r>
              <a:rPr lang="ja-JP" altLang="en-US" b="1" dirty="0">
                <a:latin typeface="Meiryo UI" panose="020B0604030504040204" pitchFamily="50" charset="-128"/>
                <a:ea typeface="Meiryo UI" panose="020B0604030504040204" pitchFamily="50" charset="-128"/>
              </a:rPr>
              <a:t>■周知をお願いしたい内容</a:t>
            </a:r>
            <a:endParaRPr lang="en-US" altLang="ja-JP" b="1"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F665700F-0473-695F-1EBF-975D683B310E}"/>
              </a:ext>
            </a:extLst>
          </p:cNvPr>
          <p:cNvSpPr txBox="1"/>
          <p:nvPr/>
        </p:nvSpPr>
        <p:spPr>
          <a:xfrm>
            <a:off x="226695" y="6416436"/>
            <a:ext cx="7757160" cy="307777"/>
          </a:xfrm>
          <a:prstGeom prst="rect">
            <a:avLst/>
          </a:prstGeom>
          <a:noFill/>
        </p:spPr>
        <p:txBody>
          <a:bodyPr wrap="square">
            <a:spAutoFit/>
          </a:bodyPr>
          <a:lstStyle/>
          <a:p>
            <a:r>
              <a:rPr lang="ja-JP" altLang="en-US" sz="1400" dirty="0">
                <a:latin typeface="Meiryo UI" panose="020B0604030504040204" pitchFamily="50" charset="-128"/>
                <a:ea typeface="Meiryo UI" panose="020B0604030504040204" pitchFamily="50" charset="-128"/>
              </a:rPr>
              <a:t>（５月</a:t>
            </a:r>
            <a:r>
              <a:rPr lang="en-US" altLang="ja-JP" sz="1400" dirty="0">
                <a:latin typeface="Meiryo UI" panose="020B0604030504040204" pitchFamily="50" charset="-128"/>
                <a:ea typeface="Meiryo UI" panose="020B0604030504040204" pitchFamily="50" charset="-128"/>
              </a:rPr>
              <a:t>12</a:t>
            </a:r>
            <a:r>
              <a:rPr lang="ja-JP" altLang="en-US" sz="1400" dirty="0">
                <a:latin typeface="Meiryo UI" panose="020B0604030504040204" pitchFamily="50" charset="-128"/>
                <a:ea typeface="Meiryo UI" panose="020B0604030504040204" pitchFamily="50" charset="-128"/>
              </a:rPr>
              <a:t>日（火）の環境大臣記者会見における環境大臣からのメッセージを国土交通省にて要約）</a:t>
            </a:r>
            <a:endParaRPr lang="ja-JP" altLang="en-US" sz="1400" dirty="0"/>
          </a:p>
        </p:txBody>
      </p:sp>
      <p:sp>
        <p:nvSpPr>
          <p:cNvPr id="13" name="正方形/長方形 12">
            <a:extLst>
              <a:ext uri="{FF2B5EF4-FFF2-40B4-BE49-F238E27FC236}">
                <a16:creationId xmlns:a16="http://schemas.microsoft.com/office/drawing/2014/main" id="{9DAAA5D9-F584-038C-B32E-6949FF225324}"/>
              </a:ext>
            </a:extLst>
          </p:cNvPr>
          <p:cNvSpPr/>
          <p:nvPr/>
        </p:nvSpPr>
        <p:spPr>
          <a:xfrm>
            <a:off x="411605" y="3341547"/>
            <a:ext cx="8342202" cy="2985557"/>
          </a:xfrm>
          <a:prstGeom prst="rect">
            <a:avLst/>
          </a:prstGeom>
          <a:noFill/>
          <a:ln>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タイトル.pptx" id="{E7498F8A-E358-466F-AF97-A85145EC8708}" vid="{1396C27A-9803-4462-9F31-16E49278FC2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156</TotalTime>
  <Words>255</Words>
  <Application>Microsoft Office PowerPoint</Application>
  <PresentationFormat>画面に合わせる (4:3)</PresentationFormat>
  <Paragraphs>15</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HGP創英角ｺﾞｼｯｸUB</vt:lpstr>
      <vt:lpstr>Meiryo UI</vt:lpstr>
      <vt:lpstr>Arial</vt:lpstr>
      <vt:lpstr>Calibri</vt:lpstr>
      <vt:lpstr>Times New Roman</vt:lpstr>
      <vt:lpstr>標準デザイン</vt:lpstr>
      <vt:lpstr>周知をお願いしたい内容について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木村 ほのか</dc:creator>
  <cp:lastModifiedBy>石島 彬仁</cp:lastModifiedBy>
  <cp:revision>17</cp:revision>
  <cp:lastPrinted>2026-05-15T07:18:10Z</cp:lastPrinted>
  <dcterms:created xsi:type="dcterms:W3CDTF">2025-09-05T00:50:21Z</dcterms:created>
  <dcterms:modified xsi:type="dcterms:W3CDTF">2026-05-17T17:46:22Z</dcterms:modified>
</cp:coreProperties>
</file>