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7562850" cy="10688638"/>
  <p:notesSz cx="10688638" cy="75628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50" d="100"/>
          <a:sy n="150" d="100"/>
        </p:scale>
        <p:origin x="1224"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36800" y="1143000"/>
            <a:ext cx="2184400" cy="3086100"/>
          </a:xfrm>
        </p:spPr>
      </p:sp>
      <p:sp>
        <p:nvSpPr>
          <p:cNvPr id="3" name="Notes Placeholder 2"/>
          <p:cNvSpPr>
            <a:spLocks noGrp="1"/>
          </p:cNvSpPr>
          <p:nvPr>
            <p:ph type="body" idx="1"/>
          </p:nvPr>
        </p:nvSpPr>
        <p:spPr/>
        <p:txBody>
          <a:bodyPr/>
          <a:lstStyle/>
          <a:p>
            <a:r>
              <a:rPr lang="en-US" dirty="0"/>
              <a:t>
[Sources]
- 一般社団法人 住宅リフォーム推進協議会「カスタマー・ハラスメント防止対策 リフォーム事業者マニュアル（案）」2026年9月23日版（ユーザー提供）
- 一般社団法人 住宅リフォーム推進協議会「カスタマーハラスメント対応 簡易版マニュアル」（ユーザー提供）
- 厚生労働省「令和8年10月1日からハラスメント対策が強化されます！」 https://www.mhlw.go.jp/content/001662629.pdf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6F8FA"/>
        </a:solidFill>
        <a:effectLst/>
      </p:bgPr>
    </p:bg>
    <p:spTree>
      <p:nvGrpSpPr>
        <p:cNvPr id="1" name=""/>
        <p:cNvGrpSpPr/>
        <p:nvPr/>
      </p:nvGrpSpPr>
      <p:grpSpPr>
        <a:xfrm>
          <a:off x="0" y="0"/>
          <a:ext cx="0" cy="0"/>
          <a:chOff x="0" y="0"/>
          <a:chExt cx="0" cy="0"/>
        </a:xfrm>
      </p:grpSpPr>
      <p:sp>
        <p:nvSpPr>
          <p:cNvPr id="2" name="Shape 0"/>
          <p:cNvSpPr/>
          <p:nvPr/>
        </p:nvSpPr>
        <p:spPr>
          <a:xfrm>
            <a:off x="0" y="0"/>
            <a:ext cx="7562088" cy="155448"/>
          </a:xfrm>
          <a:prstGeom prst="rect">
            <a:avLst/>
          </a:prstGeom>
          <a:solidFill>
            <a:srgbClr val="0B5B78"/>
          </a:solidFill>
          <a:ln w="12700">
            <a:solidFill>
              <a:srgbClr val="0B5B78"/>
            </a:solidFill>
            <a:prstDash val="solid"/>
          </a:ln>
        </p:spPr>
        <p:txBody>
          <a:bodyPr/>
          <a:lstStyle/>
          <a:p>
            <a:endParaRPr lang="ja-JP" altLang="en-US"/>
          </a:p>
        </p:txBody>
      </p:sp>
      <p:sp>
        <p:nvSpPr>
          <p:cNvPr id="3" name="Text 1"/>
          <p:cNvSpPr/>
          <p:nvPr/>
        </p:nvSpPr>
        <p:spPr>
          <a:xfrm>
            <a:off x="411480" y="10314432"/>
            <a:ext cx="6739128" cy="201168"/>
          </a:xfrm>
          <a:prstGeom prst="rect">
            <a:avLst/>
          </a:prstGeom>
          <a:noFill/>
          <a:ln/>
        </p:spPr>
        <p:txBody>
          <a:bodyPr wrap="square" lIns="0" tIns="0" rIns="0" bIns="0" rtlCol="0" anchor="ctr"/>
          <a:lstStyle/>
          <a:p>
            <a:pPr marL="0" indent="0" algn="r">
              <a:buNone/>
            </a:pPr>
            <a:r>
              <a:rPr lang="en-US" sz="900" dirty="0">
                <a:solidFill>
                  <a:srgbClr val="52616B"/>
                </a:solidFill>
                <a:latin typeface="Yu Gothic" pitchFamily="34" charset="0"/>
                <a:ea typeface="Yu Gothic" pitchFamily="34" charset="-122"/>
                <a:cs typeface="Yu Gothic" pitchFamily="34" charset="-120"/>
              </a:rPr>
              <a:t>一般社団法人 住宅リフォーム推進協議会</a:t>
            </a:r>
            <a:endParaRPr lang="en-US" sz="900" dirty="0"/>
          </a:p>
        </p:txBody>
      </p:sp>
      <p:sp>
        <p:nvSpPr>
          <p:cNvPr id="25" name="Slide Number Placeholder 0"/>
          <p:cNvSpPr>
            <a:spLocks noGrp="1"/>
          </p:cNvSpPr>
          <p:nvPr>
            <p:ph type="sldNum" sz="quarter" idx="4294967295"/>
          </p:nvPr>
        </p:nvSpPr>
        <p:spPr>
          <a:xfrm>
            <a:off x="274320" y="1031443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8A98A0"/>
                </a:solidFill>
                <a:latin typeface="Yu Gothic"/>
                <a:ea typeface="Yu Gothic"/>
                <a:cs typeface="Yu Gothic"/>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274320" y="1031443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8A98A0"/>
                </a:solidFill>
                <a:latin typeface="Yu Gothic"/>
                <a:ea typeface="Yu Gothic"/>
                <a:cs typeface="Yu Gothic"/>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1" cy="1"/>
          <a:chOff x="0" y="0"/>
          <a:chExt cx="1" cy="1"/>
        </a:xfrm>
      </p:grpSpPr>
      <p:sp>
        <p:nvSpPr>
          <p:cNvPr id="2" name="Text 0"/>
          <p:cNvSpPr/>
          <p:nvPr/>
        </p:nvSpPr>
        <p:spPr>
          <a:xfrm>
            <a:off x="411480" y="384048"/>
            <a:ext cx="2148840" cy="329184"/>
          </a:xfrm>
          <a:prstGeom prst="rect">
            <a:avLst/>
          </a:prstGeom>
          <a:solidFill>
            <a:srgbClr val="E98B3A"/>
          </a:solidFill>
          <a:ln>
            <a:solidFill>
              <a:srgbClr val="E98B3A"/>
            </a:solidFill>
          </a:ln>
        </p:spPr>
        <p:txBody>
          <a:bodyPr wrap="square" lIns="381" tIns="381" rIns="381" bIns="381" rtlCol="0" anchor="ctr"/>
          <a:lstStyle/>
          <a:p>
            <a:pPr marL="0" indent="0" algn="ctr">
              <a:buNone/>
            </a:pPr>
            <a:r>
              <a:rPr lang="en-US" sz="1700" b="1" dirty="0">
                <a:solidFill>
                  <a:srgbClr val="FFFFFF"/>
                </a:solidFill>
                <a:latin typeface="Yu Gothic" pitchFamily="34" charset="0"/>
                <a:ea typeface="Yu Gothic" pitchFamily="34" charset="-122"/>
                <a:cs typeface="Yu Gothic" pitchFamily="34" charset="-120"/>
              </a:rPr>
              <a:t>2026年10月1日から</a:t>
            </a:r>
            <a:endParaRPr lang="en-US" sz="1700" dirty="0"/>
          </a:p>
        </p:txBody>
      </p:sp>
      <p:sp>
        <p:nvSpPr>
          <p:cNvPr id="3" name="Text 1"/>
          <p:cNvSpPr/>
          <p:nvPr/>
        </p:nvSpPr>
        <p:spPr>
          <a:xfrm>
            <a:off x="411480" y="832104"/>
            <a:ext cx="6739128" cy="932688"/>
          </a:xfrm>
          <a:prstGeom prst="rect">
            <a:avLst/>
          </a:prstGeom>
          <a:noFill/>
          <a:ln/>
        </p:spPr>
        <p:txBody>
          <a:bodyPr wrap="square" lIns="0" tIns="0" rIns="0" bIns="0" rtlCol="0" anchor="ctr">
            <a:normAutofit/>
          </a:bodyPr>
          <a:lstStyle/>
          <a:p>
            <a:pPr marL="0" indent="0">
              <a:buNone/>
            </a:pPr>
            <a:r>
              <a:rPr lang="en-US" sz="2700" b="1" dirty="0">
                <a:solidFill>
                  <a:srgbClr val="123B52"/>
                </a:solidFill>
                <a:latin typeface="Yu Gothic" pitchFamily="34" charset="0"/>
                <a:ea typeface="Yu Gothic" pitchFamily="34" charset="-122"/>
                <a:cs typeface="Yu Gothic" pitchFamily="34" charset="-120"/>
              </a:rPr>
              <a:t>カスタマー・ハラスメント対策が</a:t>
            </a:r>
            <a:endParaRPr lang="en-US" sz="2700" dirty="0"/>
          </a:p>
          <a:p>
            <a:pPr marL="0" indent="0">
              <a:buNone/>
            </a:pPr>
            <a:r>
              <a:rPr lang="en-US" sz="2700" b="1" dirty="0">
                <a:solidFill>
                  <a:srgbClr val="123B52"/>
                </a:solidFill>
                <a:latin typeface="Yu Gothic" pitchFamily="34" charset="0"/>
                <a:ea typeface="Yu Gothic" pitchFamily="34" charset="-122"/>
                <a:cs typeface="Yu Gothic" pitchFamily="34" charset="-120"/>
              </a:rPr>
              <a:t>すべての事業主に義務化</a:t>
            </a:r>
            <a:endParaRPr lang="en-US" sz="2700" dirty="0"/>
          </a:p>
        </p:txBody>
      </p:sp>
      <p:sp>
        <p:nvSpPr>
          <p:cNvPr id="4" name="Text 2"/>
          <p:cNvSpPr/>
          <p:nvPr/>
        </p:nvSpPr>
        <p:spPr>
          <a:xfrm>
            <a:off x="438912" y="1828800"/>
            <a:ext cx="6355080" cy="365760"/>
          </a:xfrm>
          <a:prstGeom prst="rect">
            <a:avLst/>
          </a:prstGeom>
          <a:noFill/>
          <a:ln/>
        </p:spPr>
        <p:txBody>
          <a:bodyPr wrap="square" lIns="0" tIns="0" rIns="0" bIns="0" rtlCol="0" anchor="ctr"/>
          <a:lstStyle/>
          <a:p>
            <a:pPr marL="0" indent="0">
              <a:buNone/>
            </a:pPr>
            <a:r>
              <a:rPr lang="en-US" sz="1600" b="1" dirty="0">
                <a:solidFill>
                  <a:srgbClr val="2B8C87"/>
                </a:solidFill>
                <a:latin typeface="Yu Gothic" pitchFamily="34" charset="0"/>
                <a:ea typeface="Yu Gothic" pitchFamily="34" charset="-122"/>
                <a:cs typeface="Yu Gothic" pitchFamily="34" charset="-120"/>
              </a:rPr>
              <a:t>今こそ、現場任せにしない「組織としての備え」を。</a:t>
            </a:r>
            <a:endParaRPr lang="en-US" sz="1600" dirty="0"/>
          </a:p>
        </p:txBody>
      </p:sp>
      <p:sp>
        <p:nvSpPr>
          <p:cNvPr id="5" name="Shape 3"/>
          <p:cNvSpPr/>
          <p:nvPr/>
        </p:nvSpPr>
        <p:spPr>
          <a:xfrm>
            <a:off x="411480" y="2304288"/>
            <a:ext cx="6739128" cy="2221992"/>
          </a:xfrm>
          <a:prstGeom prst="roundRect">
            <a:avLst>
              <a:gd name="adj" fmla="val 4115"/>
            </a:avLst>
          </a:prstGeom>
          <a:solidFill>
            <a:srgbClr val="0B5B78"/>
          </a:solidFill>
          <a:ln w="12700">
            <a:solidFill>
              <a:srgbClr val="0B5B78"/>
            </a:solidFill>
            <a:prstDash val="solid"/>
          </a:ln>
          <a:effectLst>
            <a:outerShdw blurRad="16510" dist="6350" dir="2700000" algn="bl" rotWithShape="0">
              <a:srgbClr val="000000">
                <a:alpha val="16000"/>
              </a:srgbClr>
            </a:outerShdw>
          </a:effectLst>
        </p:spPr>
        <p:txBody>
          <a:bodyPr/>
          <a:lstStyle/>
          <a:p>
            <a:endParaRPr lang="ja-JP" altLang="en-US"/>
          </a:p>
        </p:txBody>
      </p:sp>
      <p:sp>
        <p:nvSpPr>
          <p:cNvPr id="6" name="Text 4"/>
          <p:cNvSpPr/>
          <p:nvPr/>
        </p:nvSpPr>
        <p:spPr>
          <a:xfrm>
            <a:off x="713232" y="2633472"/>
            <a:ext cx="3337560" cy="1325880"/>
          </a:xfrm>
          <a:prstGeom prst="rect">
            <a:avLst/>
          </a:prstGeom>
          <a:noFill/>
          <a:ln/>
        </p:spPr>
        <p:txBody>
          <a:bodyPr wrap="square" lIns="254" tIns="254" rIns="254" bIns="254" rtlCol="0" anchor="ctr">
            <a:normAutofit/>
          </a:bodyPr>
          <a:lstStyle/>
          <a:p>
            <a:pPr marL="0" indent="0">
              <a:buNone/>
            </a:pPr>
            <a:r>
              <a:rPr lang="en-US" sz="2100" b="1" dirty="0">
                <a:solidFill>
                  <a:srgbClr val="FFFFFF"/>
                </a:solidFill>
                <a:latin typeface="Yu Gothic" pitchFamily="34" charset="0"/>
                <a:ea typeface="Yu Gothic" pitchFamily="34" charset="-122"/>
                <a:cs typeface="Yu Gothic" pitchFamily="34" charset="-120"/>
              </a:rPr>
              <a:t>住宅リフォーム業界の</a:t>
            </a:r>
            <a:endParaRPr lang="en-US" sz="2100" dirty="0"/>
          </a:p>
          <a:p>
            <a:pPr marL="0" indent="0">
              <a:buNone/>
            </a:pPr>
            <a:r>
              <a:rPr lang="en-US" sz="2100" b="1" dirty="0">
                <a:solidFill>
                  <a:srgbClr val="FFFFFF"/>
                </a:solidFill>
                <a:latin typeface="Yu Gothic" pitchFamily="34" charset="0"/>
                <a:ea typeface="Yu Gothic" pitchFamily="34" charset="-122"/>
                <a:cs typeface="Yu Gothic" pitchFamily="34" charset="-120"/>
              </a:rPr>
              <a:t>実務に合わせた</a:t>
            </a:r>
            <a:endParaRPr lang="en-US" sz="2100" dirty="0"/>
          </a:p>
          <a:p>
            <a:pPr marL="0" indent="0">
              <a:buNone/>
            </a:pPr>
            <a:r>
              <a:rPr lang="en-US" sz="2100" b="1" dirty="0">
                <a:solidFill>
                  <a:srgbClr val="FFFFFF"/>
                </a:solidFill>
                <a:latin typeface="Yu Gothic" pitchFamily="34" charset="0"/>
                <a:ea typeface="Yu Gothic" pitchFamily="34" charset="-122"/>
                <a:cs typeface="Yu Gothic" pitchFamily="34" charset="-120"/>
              </a:rPr>
              <a:t>対応マニュアルを作成しました</a:t>
            </a:r>
            <a:endParaRPr lang="en-US" sz="2100" dirty="0"/>
          </a:p>
        </p:txBody>
      </p:sp>
      <p:sp>
        <p:nvSpPr>
          <p:cNvPr id="7" name="Text 5"/>
          <p:cNvSpPr/>
          <p:nvPr/>
        </p:nvSpPr>
        <p:spPr>
          <a:xfrm>
            <a:off x="731520" y="3968496"/>
            <a:ext cx="3401568" cy="402336"/>
          </a:xfrm>
          <a:prstGeom prst="rect">
            <a:avLst/>
          </a:prstGeom>
          <a:noFill/>
          <a:ln/>
        </p:spPr>
        <p:txBody>
          <a:bodyPr wrap="square" lIns="0" tIns="0" rIns="0" bIns="0" rtlCol="0" anchor="ctr">
            <a:normAutofit/>
          </a:bodyPr>
          <a:lstStyle/>
          <a:p>
            <a:pPr marL="0" indent="0">
              <a:buNone/>
            </a:pPr>
            <a:r>
              <a:rPr lang="en-US" sz="1050" dirty="0">
                <a:solidFill>
                  <a:srgbClr val="EAF7FA"/>
                </a:solidFill>
                <a:latin typeface="Yu Gothic" pitchFamily="34" charset="0"/>
                <a:ea typeface="Yu Gothic" pitchFamily="34" charset="-122"/>
                <a:cs typeface="Yu Gothic" pitchFamily="34" charset="-120"/>
              </a:rPr>
              <a:t>正当な苦情・ご要望には誠実に対応しながら、</a:t>
            </a:r>
            <a:endParaRPr lang="en-US" sz="1050" dirty="0"/>
          </a:p>
          <a:p>
            <a:pPr marL="0" indent="0">
              <a:buNone/>
            </a:pPr>
            <a:r>
              <a:rPr lang="en-US" sz="1050" dirty="0">
                <a:solidFill>
                  <a:srgbClr val="EAF7FA"/>
                </a:solidFill>
                <a:latin typeface="Yu Gothic" pitchFamily="34" charset="0"/>
                <a:ea typeface="Yu Gothic" pitchFamily="34" charset="-122"/>
                <a:cs typeface="Yu Gothic" pitchFamily="34" charset="-120"/>
              </a:rPr>
              <a:t>社会通念上許容される範囲を超えた言動から就業者を守るための実践資料です。</a:t>
            </a:r>
            <a:endParaRPr lang="en-US" sz="1050" dirty="0"/>
          </a:p>
        </p:txBody>
      </p:sp>
      <p:pic>
        <p:nvPicPr>
          <p:cNvPr id="8" name="Image 0" descr="/mnt/data/de87b47f27.png"/>
          <p:cNvPicPr>
            <a:picLocks noChangeAspect="1"/>
          </p:cNvPicPr>
          <p:nvPr/>
        </p:nvPicPr>
        <p:blipFill>
          <a:blip r:embed="rId3"/>
          <a:srcRect l="2000" t="2000" r="19435" b="58000"/>
          <a:stretch/>
        </p:blipFill>
        <p:spPr>
          <a:xfrm>
            <a:off x="4315968" y="2395728"/>
            <a:ext cx="2670048" cy="2039112"/>
          </a:xfrm>
          <a:prstGeom prst="rect">
            <a:avLst/>
          </a:prstGeom>
        </p:spPr>
      </p:pic>
      <p:sp>
        <p:nvSpPr>
          <p:cNvPr id="9" name="Text 6"/>
          <p:cNvSpPr/>
          <p:nvPr/>
        </p:nvSpPr>
        <p:spPr>
          <a:xfrm>
            <a:off x="411480" y="4791456"/>
            <a:ext cx="6739128" cy="347472"/>
          </a:xfrm>
          <a:prstGeom prst="rect">
            <a:avLst/>
          </a:prstGeom>
          <a:noFill/>
          <a:ln/>
        </p:spPr>
        <p:txBody>
          <a:bodyPr wrap="square" lIns="0" tIns="0" rIns="0" bIns="0" rtlCol="0" anchor="ctr"/>
          <a:lstStyle/>
          <a:p>
            <a:pPr marL="0" indent="0">
              <a:buNone/>
            </a:pPr>
            <a:r>
              <a:rPr lang="en-US" sz="1800" b="1" dirty="0">
                <a:solidFill>
                  <a:srgbClr val="123B52"/>
                </a:solidFill>
                <a:latin typeface="Yu Gothic" pitchFamily="34" charset="0"/>
                <a:ea typeface="Yu Gothic" pitchFamily="34" charset="-122"/>
                <a:cs typeface="Yu Gothic" pitchFamily="34" charset="-120"/>
              </a:rPr>
              <a:t>用途に合わせて選べる 2つの版</a:t>
            </a:r>
            <a:endParaRPr lang="en-US" sz="1800" dirty="0"/>
          </a:p>
        </p:txBody>
      </p:sp>
      <p:sp>
        <p:nvSpPr>
          <p:cNvPr id="10" name="Shape 7"/>
          <p:cNvSpPr/>
          <p:nvPr/>
        </p:nvSpPr>
        <p:spPr>
          <a:xfrm>
            <a:off x="411480" y="5230368"/>
            <a:ext cx="3236976" cy="1920240"/>
          </a:xfrm>
          <a:prstGeom prst="roundRect">
            <a:avLst>
              <a:gd name="adj" fmla="val 3810"/>
            </a:avLst>
          </a:prstGeom>
          <a:solidFill>
            <a:srgbClr val="FFFFFF"/>
          </a:solidFill>
          <a:ln w="13970">
            <a:solidFill>
              <a:srgbClr val="CFDCE1"/>
            </a:solidFill>
            <a:prstDash val="solid"/>
          </a:ln>
          <a:effectLst>
            <a:outerShdw blurRad="12700" dist="4445" dir="2700000" algn="bl" rotWithShape="0">
              <a:srgbClr val="000000">
                <a:alpha val="10000"/>
              </a:srgbClr>
            </a:outerShdw>
          </a:effectLst>
        </p:spPr>
        <p:txBody>
          <a:bodyPr/>
          <a:lstStyle/>
          <a:p>
            <a:endParaRPr lang="ja-JP" altLang="en-US"/>
          </a:p>
        </p:txBody>
      </p:sp>
      <p:sp>
        <p:nvSpPr>
          <p:cNvPr id="11" name="Shape 8"/>
          <p:cNvSpPr/>
          <p:nvPr/>
        </p:nvSpPr>
        <p:spPr>
          <a:xfrm>
            <a:off x="612648" y="5449824"/>
            <a:ext cx="502920" cy="502920"/>
          </a:xfrm>
          <a:prstGeom prst="ellipse">
            <a:avLst/>
          </a:prstGeom>
          <a:solidFill>
            <a:srgbClr val="0B5B78"/>
          </a:solidFill>
          <a:ln w="12700">
            <a:solidFill>
              <a:srgbClr val="0B5B78"/>
            </a:solidFill>
            <a:prstDash val="solid"/>
          </a:ln>
        </p:spPr>
        <p:txBody>
          <a:bodyPr/>
          <a:lstStyle/>
          <a:p>
            <a:endParaRPr lang="ja-JP" altLang="en-US"/>
          </a:p>
        </p:txBody>
      </p:sp>
      <p:sp>
        <p:nvSpPr>
          <p:cNvPr id="12" name="Text 9"/>
          <p:cNvSpPr/>
          <p:nvPr/>
        </p:nvSpPr>
        <p:spPr>
          <a:xfrm>
            <a:off x="612648" y="5513832"/>
            <a:ext cx="502920" cy="27432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3" name="Text 10"/>
          <p:cNvSpPr/>
          <p:nvPr/>
        </p:nvSpPr>
        <p:spPr>
          <a:xfrm>
            <a:off x="1234440" y="5404104"/>
            <a:ext cx="2212848" cy="384048"/>
          </a:xfrm>
          <a:prstGeom prst="rect">
            <a:avLst/>
          </a:prstGeom>
          <a:noFill/>
          <a:ln/>
        </p:spPr>
        <p:txBody>
          <a:bodyPr wrap="square" lIns="0" tIns="0" rIns="0" bIns="0" rtlCol="0" anchor="ctr"/>
          <a:lstStyle/>
          <a:p>
            <a:pPr marL="0" indent="0">
              <a:buNone/>
            </a:pPr>
            <a:r>
              <a:rPr lang="en-US" sz="1700" b="1" dirty="0">
                <a:solidFill>
                  <a:srgbClr val="123B52"/>
                </a:solidFill>
                <a:latin typeface="Yu Gothic" pitchFamily="34" charset="0"/>
                <a:ea typeface="Yu Gothic" pitchFamily="34" charset="-122"/>
                <a:cs typeface="Yu Gothic" pitchFamily="34" charset="-120"/>
              </a:rPr>
              <a:t>正規版マニュアル</a:t>
            </a:r>
            <a:endParaRPr lang="en-US" sz="1700" dirty="0"/>
          </a:p>
        </p:txBody>
      </p:sp>
      <p:sp>
        <p:nvSpPr>
          <p:cNvPr id="14" name="Text 11"/>
          <p:cNvSpPr/>
          <p:nvPr/>
        </p:nvSpPr>
        <p:spPr>
          <a:xfrm>
            <a:off x="1243584" y="5824728"/>
            <a:ext cx="2185416" cy="246888"/>
          </a:xfrm>
          <a:prstGeom prst="rect">
            <a:avLst/>
          </a:prstGeom>
          <a:noFill/>
          <a:ln/>
        </p:spPr>
        <p:txBody>
          <a:bodyPr wrap="square" lIns="0" tIns="0" rIns="0" bIns="0" rtlCol="0" anchor="ctr"/>
          <a:lstStyle/>
          <a:p>
            <a:pPr marL="0" indent="0">
              <a:buNone/>
            </a:pPr>
            <a:r>
              <a:rPr lang="en-US" sz="1000" b="1" dirty="0">
                <a:solidFill>
                  <a:srgbClr val="0B5B78"/>
                </a:solidFill>
                <a:latin typeface="Yu Gothic" pitchFamily="34" charset="0"/>
                <a:ea typeface="Yu Gothic" pitchFamily="34" charset="-122"/>
                <a:cs typeface="Yu Gothic" pitchFamily="34" charset="-120"/>
              </a:rPr>
              <a:t>経営者・責任者・社内体制整備向け</a:t>
            </a:r>
            <a:endParaRPr lang="en-US" sz="1000" dirty="0"/>
          </a:p>
        </p:txBody>
      </p:sp>
      <p:sp>
        <p:nvSpPr>
          <p:cNvPr id="15" name="Text 12"/>
          <p:cNvSpPr/>
          <p:nvPr/>
        </p:nvSpPr>
        <p:spPr>
          <a:xfrm>
            <a:off x="630936" y="6163056"/>
            <a:ext cx="2798064" cy="841248"/>
          </a:xfrm>
          <a:prstGeom prst="rect">
            <a:avLst/>
          </a:prstGeom>
          <a:noFill/>
          <a:ln/>
        </p:spPr>
        <p:txBody>
          <a:bodyPr wrap="square" lIns="254" tIns="254" rIns="254" bIns="254" rtlCol="0" anchor="ctr">
            <a:normAutofit/>
          </a:bodyPr>
          <a:lstStyle/>
          <a:p>
            <a:r>
              <a:rPr lang="en-US" sz="1130" dirty="0">
                <a:solidFill>
                  <a:srgbClr val="24323A"/>
                </a:solidFill>
                <a:latin typeface="Yu Gothic" pitchFamily="34" charset="0"/>
                <a:ea typeface="Yu Gothic" pitchFamily="34" charset="-122"/>
                <a:cs typeface="Yu Gothic" pitchFamily="34" charset="-120"/>
              </a:rPr>
              <a:t>業界特有の事情・判断基準</a:t>
            </a:r>
            <a:endParaRPr lang="en-US" sz="1130" dirty="0"/>
          </a:p>
          <a:p>
            <a:r>
              <a:rPr lang="en-US" sz="1130" dirty="0">
                <a:solidFill>
                  <a:srgbClr val="24323A"/>
                </a:solidFill>
                <a:latin typeface="Yu Gothic" pitchFamily="34" charset="0"/>
                <a:ea typeface="Yu Gothic" pitchFamily="34" charset="-122"/>
                <a:cs typeface="Yu Gothic" pitchFamily="34" charset="-120"/>
              </a:rPr>
              <a:t>未然防止、発生時・発生後の対応</a:t>
            </a:r>
            <a:endParaRPr lang="en-US" sz="1130" dirty="0"/>
          </a:p>
          <a:p>
            <a:r>
              <a:rPr lang="en-US" sz="1130" dirty="0">
                <a:solidFill>
                  <a:srgbClr val="24323A"/>
                </a:solidFill>
                <a:latin typeface="Yu Gothic" pitchFamily="34" charset="0"/>
                <a:ea typeface="Yu Gothic" pitchFamily="34" charset="-122"/>
                <a:cs typeface="Yu Gothic" pitchFamily="34" charset="-120"/>
              </a:rPr>
              <a:t>場面別対応、関係法令、チェックシート</a:t>
            </a:r>
            <a:endParaRPr lang="en-US" sz="1130" dirty="0"/>
          </a:p>
        </p:txBody>
      </p:sp>
      <p:sp>
        <p:nvSpPr>
          <p:cNvPr id="16" name="Shape 13"/>
          <p:cNvSpPr/>
          <p:nvPr/>
        </p:nvSpPr>
        <p:spPr>
          <a:xfrm>
            <a:off x="3913632" y="5230368"/>
            <a:ext cx="3236976" cy="1920240"/>
          </a:xfrm>
          <a:prstGeom prst="roundRect">
            <a:avLst>
              <a:gd name="adj" fmla="val 3810"/>
            </a:avLst>
          </a:prstGeom>
          <a:solidFill>
            <a:srgbClr val="FFFFFF"/>
          </a:solidFill>
          <a:ln w="13970">
            <a:solidFill>
              <a:srgbClr val="CFDCE1"/>
            </a:solidFill>
            <a:prstDash val="solid"/>
          </a:ln>
          <a:effectLst>
            <a:outerShdw blurRad="12700" dist="4445" dir="2700000" algn="bl" rotWithShape="0">
              <a:srgbClr val="000000">
                <a:alpha val="10000"/>
              </a:srgbClr>
            </a:outerShdw>
          </a:effectLst>
        </p:spPr>
        <p:txBody>
          <a:bodyPr/>
          <a:lstStyle/>
          <a:p>
            <a:endParaRPr lang="ja-JP" altLang="en-US"/>
          </a:p>
        </p:txBody>
      </p:sp>
      <p:sp>
        <p:nvSpPr>
          <p:cNvPr id="17" name="Shape 14"/>
          <p:cNvSpPr/>
          <p:nvPr/>
        </p:nvSpPr>
        <p:spPr>
          <a:xfrm>
            <a:off x="4114800" y="5449824"/>
            <a:ext cx="502920" cy="502920"/>
          </a:xfrm>
          <a:prstGeom prst="ellipse">
            <a:avLst/>
          </a:prstGeom>
          <a:solidFill>
            <a:srgbClr val="2B8C87"/>
          </a:solidFill>
          <a:ln w="12700">
            <a:solidFill>
              <a:srgbClr val="2B8C87"/>
            </a:solidFill>
            <a:prstDash val="solid"/>
          </a:ln>
        </p:spPr>
        <p:txBody>
          <a:bodyPr/>
          <a:lstStyle/>
          <a:p>
            <a:endParaRPr lang="ja-JP" altLang="en-US"/>
          </a:p>
        </p:txBody>
      </p:sp>
      <p:sp>
        <p:nvSpPr>
          <p:cNvPr id="18" name="Text 15"/>
          <p:cNvSpPr/>
          <p:nvPr/>
        </p:nvSpPr>
        <p:spPr>
          <a:xfrm>
            <a:off x="4114800" y="5513832"/>
            <a:ext cx="502920" cy="27432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9" name="Text 16"/>
          <p:cNvSpPr/>
          <p:nvPr/>
        </p:nvSpPr>
        <p:spPr>
          <a:xfrm>
            <a:off x="4736592" y="5404104"/>
            <a:ext cx="2212848" cy="384048"/>
          </a:xfrm>
          <a:prstGeom prst="rect">
            <a:avLst/>
          </a:prstGeom>
          <a:noFill/>
          <a:ln/>
        </p:spPr>
        <p:txBody>
          <a:bodyPr wrap="square" lIns="0" tIns="0" rIns="0" bIns="0" rtlCol="0" anchor="ctr"/>
          <a:lstStyle/>
          <a:p>
            <a:pPr marL="0" indent="0">
              <a:buNone/>
            </a:pPr>
            <a:r>
              <a:rPr lang="en-US" sz="1700" b="1" dirty="0">
                <a:solidFill>
                  <a:srgbClr val="123B52"/>
                </a:solidFill>
                <a:latin typeface="Yu Gothic" pitchFamily="34" charset="0"/>
                <a:ea typeface="Yu Gothic" pitchFamily="34" charset="-122"/>
                <a:cs typeface="Yu Gothic" pitchFamily="34" charset="-120"/>
              </a:rPr>
              <a:t>簡易版マニュアル</a:t>
            </a:r>
            <a:endParaRPr lang="en-US" sz="1700" dirty="0"/>
          </a:p>
        </p:txBody>
      </p:sp>
      <p:sp>
        <p:nvSpPr>
          <p:cNvPr id="20" name="Text 17"/>
          <p:cNvSpPr/>
          <p:nvPr/>
        </p:nvSpPr>
        <p:spPr>
          <a:xfrm>
            <a:off x="4745736" y="5824728"/>
            <a:ext cx="2185416" cy="246888"/>
          </a:xfrm>
          <a:prstGeom prst="rect">
            <a:avLst/>
          </a:prstGeom>
          <a:noFill/>
          <a:ln/>
        </p:spPr>
        <p:txBody>
          <a:bodyPr wrap="square" lIns="0" tIns="0" rIns="0" bIns="0" rtlCol="0" anchor="ctr"/>
          <a:lstStyle/>
          <a:p>
            <a:pPr marL="0" indent="0">
              <a:buNone/>
            </a:pPr>
            <a:r>
              <a:rPr lang="en-US" sz="1000" b="1" dirty="0">
                <a:solidFill>
                  <a:srgbClr val="2B8C87"/>
                </a:solidFill>
                <a:latin typeface="Yu Gothic" pitchFamily="34" charset="0"/>
                <a:ea typeface="Yu Gothic" pitchFamily="34" charset="-122"/>
                <a:cs typeface="Yu Gothic" pitchFamily="34" charset="-120"/>
              </a:rPr>
              <a:t>現場での共有・研修・掲示向け</a:t>
            </a:r>
            <a:endParaRPr lang="en-US" sz="1000" dirty="0"/>
          </a:p>
        </p:txBody>
      </p:sp>
      <p:sp>
        <p:nvSpPr>
          <p:cNvPr id="21" name="Text 18"/>
          <p:cNvSpPr/>
          <p:nvPr/>
        </p:nvSpPr>
        <p:spPr>
          <a:xfrm>
            <a:off x="4133088" y="6163056"/>
            <a:ext cx="2798064" cy="841248"/>
          </a:xfrm>
          <a:prstGeom prst="rect">
            <a:avLst/>
          </a:prstGeom>
          <a:noFill/>
          <a:ln/>
        </p:spPr>
        <p:txBody>
          <a:bodyPr wrap="square" lIns="254" tIns="254" rIns="254" bIns="254" rtlCol="0" anchor="ctr">
            <a:normAutofit/>
          </a:bodyPr>
          <a:lstStyle/>
          <a:p>
            <a:r>
              <a:rPr lang="en-US" sz="1130" dirty="0">
                <a:solidFill>
                  <a:srgbClr val="24323A"/>
                </a:solidFill>
                <a:latin typeface="Yu Gothic" pitchFamily="34" charset="0"/>
                <a:ea typeface="Yu Gothic" pitchFamily="34" charset="-122"/>
                <a:cs typeface="Yu Gothic" pitchFamily="34" charset="-120"/>
              </a:rPr>
              <a:t>基本方針のひな形</a:t>
            </a:r>
            <a:endParaRPr lang="en-US" sz="1130" dirty="0"/>
          </a:p>
          <a:p>
            <a:r>
              <a:rPr lang="en-US" sz="1130" dirty="0">
                <a:solidFill>
                  <a:srgbClr val="24323A"/>
                </a:solidFill>
                <a:latin typeface="Yu Gothic" pitchFamily="34" charset="0"/>
                <a:ea typeface="Yu Gothic" pitchFamily="34" charset="-122"/>
                <a:cs typeface="Yu Gothic" pitchFamily="34" charset="-120"/>
              </a:rPr>
              <a:t>対応フローと顧客分類</a:t>
            </a:r>
            <a:endParaRPr lang="en-US" sz="1130" dirty="0"/>
          </a:p>
          <a:p>
            <a:r>
              <a:rPr lang="en-US" sz="1130" dirty="0">
                <a:solidFill>
                  <a:srgbClr val="24323A"/>
                </a:solidFill>
                <a:latin typeface="Yu Gothic" pitchFamily="34" charset="0"/>
                <a:ea typeface="Yu Gothic" pitchFamily="34" charset="-122"/>
                <a:cs typeface="Yu Gothic" pitchFamily="34" charset="-120"/>
              </a:rPr>
              <a:t>初期行動ガイド、場面別対応例</a:t>
            </a:r>
            <a:endParaRPr lang="en-US" sz="1130" dirty="0"/>
          </a:p>
        </p:txBody>
      </p:sp>
      <p:sp>
        <p:nvSpPr>
          <p:cNvPr id="22" name="Shape 19"/>
          <p:cNvSpPr/>
          <p:nvPr/>
        </p:nvSpPr>
        <p:spPr>
          <a:xfrm>
            <a:off x="411480" y="7406640"/>
            <a:ext cx="6739128" cy="1938528"/>
          </a:xfrm>
          <a:prstGeom prst="roundRect">
            <a:avLst>
              <a:gd name="adj" fmla="val 3774"/>
            </a:avLst>
          </a:prstGeom>
          <a:solidFill>
            <a:srgbClr val="EAF3F5"/>
          </a:solidFill>
          <a:ln w="12700">
            <a:solidFill>
              <a:srgbClr val="BCD9DF"/>
            </a:solidFill>
            <a:prstDash val="solid"/>
          </a:ln>
        </p:spPr>
        <p:txBody>
          <a:bodyPr/>
          <a:lstStyle/>
          <a:p>
            <a:endParaRPr lang="ja-JP" altLang="en-US"/>
          </a:p>
        </p:txBody>
      </p:sp>
      <p:sp>
        <p:nvSpPr>
          <p:cNvPr id="23" name="Text 20"/>
          <p:cNvSpPr/>
          <p:nvPr/>
        </p:nvSpPr>
        <p:spPr>
          <a:xfrm>
            <a:off x="658368" y="7653528"/>
            <a:ext cx="6263640" cy="347472"/>
          </a:xfrm>
          <a:prstGeom prst="rect">
            <a:avLst/>
          </a:prstGeom>
          <a:noFill/>
          <a:ln/>
        </p:spPr>
        <p:txBody>
          <a:bodyPr wrap="square" lIns="0" tIns="0" rIns="0" bIns="0" rtlCol="0" anchor="ctr"/>
          <a:lstStyle/>
          <a:p>
            <a:pPr marL="0" indent="0">
              <a:buNone/>
            </a:pPr>
            <a:r>
              <a:rPr lang="en-US" sz="1800" b="1" dirty="0">
                <a:solidFill>
                  <a:srgbClr val="123B52"/>
                </a:solidFill>
                <a:latin typeface="Yu Gothic" pitchFamily="34" charset="0"/>
                <a:ea typeface="Yu Gothic" pitchFamily="34" charset="-122"/>
                <a:cs typeface="Yu Gothic" pitchFamily="34" charset="-120"/>
              </a:rPr>
              <a:t>まずは、この3点から着手してください</a:t>
            </a:r>
            <a:endParaRPr lang="en-US" sz="1800" dirty="0"/>
          </a:p>
        </p:txBody>
      </p:sp>
      <p:sp>
        <p:nvSpPr>
          <p:cNvPr id="24" name="Text 21"/>
          <p:cNvSpPr/>
          <p:nvPr/>
        </p:nvSpPr>
        <p:spPr>
          <a:xfrm>
            <a:off x="658368" y="8183880"/>
            <a:ext cx="438912" cy="438912"/>
          </a:xfrm>
          <a:prstGeom prst="rect">
            <a:avLst/>
          </a:prstGeom>
          <a:solidFill>
            <a:srgbClr val="E98B3A"/>
          </a:solidFill>
          <a:ln>
            <a:solidFill>
              <a:srgbClr val="E98B3A"/>
            </a:solid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01</a:t>
            </a:r>
            <a:endParaRPr lang="en-US" sz="1300" dirty="0"/>
          </a:p>
        </p:txBody>
      </p:sp>
      <p:sp>
        <p:nvSpPr>
          <p:cNvPr id="25" name="Text 22"/>
          <p:cNvSpPr/>
          <p:nvPr/>
        </p:nvSpPr>
        <p:spPr>
          <a:xfrm>
            <a:off x="1207008" y="8147304"/>
            <a:ext cx="1417320" cy="310896"/>
          </a:xfrm>
          <a:prstGeom prst="rect">
            <a:avLst/>
          </a:prstGeom>
          <a:noFill/>
          <a:ln/>
        </p:spPr>
        <p:txBody>
          <a:bodyPr wrap="square" lIns="0" tIns="0" rIns="0" bIns="0" rtlCol="0" anchor="ctr">
            <a:normAutofit/>
          </a:bodyPr>
          <a:lstStyle/>
          <a:p>
            <a:pPr marL="0" indent="0">
              <a:buNone/>
            </a:pPr>
            <a:r>
              <a:rPr lang="en-US" sz="1250" b="1" dirty="0">
                <a:solidFill>
                  <a:srgbClr val="123B52"/>
                </a:solidFill>
                <a:latin typeface="Yu Gothic" pitchFamily="34" charset="0"/>
                <a:ea typeface="Yu Gothic" pitchFamily="34" charset="-122"/>
                <a:cs typeface="Yu Gothic" pitchFamily="34" charset="-120"/>
              </a:rPr>
              <a:t>基本方針を定める</a:t>
            </a:r>
            <a:endParaRPr lang="en-US" sz="1250" dirty="0"/>
          </a:p>
        </p:txBody>
      </p:sp>
      <p:sp>
        <p:nvSpPr>
          <p:cNvPr id="26" name="Text 23"/>
          <p:cNvSpPr/>
          <p:nvPr/>
        </p:nvSpPr>
        <p:spPr>
          <a:xfrm>
            <a:off x="1207008" y="8513064"/>
            <a:ext cx="1417320" cy="548640"/>
          </a:xfrm>
          <a:prstGeom prst="rect">
            <a:avLst/>
          </a:prstGeom>
          <a:noFill/>
          <a:ln/>
        </p:spPr>
        <p:txBody>
          <a:bodyPr wrap="square" lIns="0" tIns="0" rIns="0" bIns="0" rtlCol="0" anchor="ctr">
            <a:normAutofit/>
          </a:bodyPr>
          <a:lstStyle/>
          <a:p>
            <a:pPr marL="0" indent="0">
              <a:buNone/>
            </a:pPr>
            <a:r>
              <a:rPr lang="en-US" sz="950" dirty="0">
                <a:solidFill>
                  <a:srgbClr val="5B6A72"/>
                </a:solidFill>
                <a:latin typeface="Yu Gothic" pitchFamily="34" charset="0"/>
                <a:ea typeface="Yu Gothic" pitchFamily="34" charset="-122"/>
                <a:cs typeface="Yu Gothic" pitchFamily="34" charset="-120"/>
              </a:rPr>
              <a:t>自社の姿勢と、就業者を守る方針を明文化</a:t>
            </a:r>
            <a:endParaRPr lang="en-US" sz="950" dirty="0"/>
          </a:p>
        </p:txBody>
      </p:sp>
      <p:sp>
        <p:nvSpPr>
          <p:cNvPr id="27" name="Text 24"/>
          <p:cNvSpPr/>
          <p:nvPr/>
        </p:nvSpPr>
        <p:spPr>
          <a:xfrm>
            <a:off x="2724912" y="8183880"/>
            <a:ext cx="438912" cy="438912"/>
          </a:xfrm>
          <a:prstGeom prst="rect">
            <a:avLst/>
          </a:prstGeom>
          <a:solidFill>
            <a:srgbClr val="2B8C87"/>
          </a:solidFill>
          <a:ln>
            <a:solidFill>
              <a:srgbClr val="2B8C87"/>
            </a:solid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02</a:t>
            </a:r>
            <a:endParaRPr lang="en-US" sz="1300" dirty="0"/>
          </a:p>
        </p:txBody>
      </p:sp>
      <p:sp>
        <p:nvSpPr>
          <p:cNvPr id="28" name="Text 25"/>
          <p:cNvSpPr/>
          <p:nvPr/>
        </p:nvSpPr>
        <p:spPr>
          <a:xfrm>
            <a:off x="3273552" y="8147304"/>
            <a:ext cx="1417320" cy="310896"/>
          </a:xfrm>
          <a:prstGeom prst="rect">
            <a:avLst/>
          </a:prstGeom>
          <a:noFill/>
          <a:ln/>
        </p:spPr>
        <p:txBody>
          <a:bodyPr wrap="square" lIns="0" tIns="0" rIns="0" bIns="0" rtlCol="0" anchor="ctr">
            <a:normAutofit/>
          </a:bodyPr>
          <a:lstStyle/>
          <a:p>
            <a:pPr marL="0" indent="0">
              <a:buNone/>
            </a:pPr>
            <a:r>
              <a:rPr lang="en-US" sz="1250" b="1" dirty="0">
                <a:solidFill>
                  <a:srgbClr val="123B52"/>
                </a:solidFill>
                <a:latin typeface="Yu Gothic" pitchFamily="34" charset="0"/>
                <a:ea typeface="Yu Gothic" pitchFamily="34" charset="-122"/>
                <a:cs typeface="Yu Gothic" pitchFamily="34" charset="-120"/>
              </a:rPr>
              <a:t>相談・報告ルートを整える</a:t>
            </a:r>
            <a:endParaRPr lang="en-US" sz="1250" dirty="0"/>
          </a:p>
        </p:txBody>
      </p:sp>
      <p:sp>
        <p:nvSpPr>
          <p:cNvPr id="29" name="Text 26"/>
          <p:cNvSpPr/>
          <p:nvPr/>
        </p:nvSpPr>
        <p:spPr>
          <a:xfrm>
            <a:off x="3273552" y="8513064"/>
            <a:ext cx="1417320" cy="548640"/>
          </a:xfrm>
          <a:prstGeom prst="rect">
            <a:avLst/>
          </a:prstGeom>
          <a:noFill/>
          <a:ln/>
        </p:spPr>
        <p:txBody>
          <a:bodyPr wrap="square" lIns="0" tIns="0" rIns="0" bIns="0" rtlCol="0" anchor="ctr">
            <a:normAutofit/>
          </a:bodyPr>
          <a:lstStyle/>
          <a:p>
            <a:pPr marL="0" indent="0">
              <a:buNone/>
            </a:pPr>
            <a:r>
              <a:rPr lang="en-US" sz="950" dirty="0">
                <a:solidFill>
                  <a:srgbClr val="5B6A72"/>
                </a:solidFill>
                <a:latin typeface="Yu Gothic" pitchFamily="34" charset="0"/>
                <a:ea typeface="Yu Gothic" pitchFamily="34" charset="-122"/>
                <a:cs typeface="Yu Gothic" pitchFamily="34" charset="-120"/>
              </a:rPr>
              <a:t>一人で抱え込ませず、責任者へつなぐ仕組みを整備</a:t>
            </a:r>
            <a:endParaRPr lang="en-US" sz="950" dirty="0"/>
          </a:p>
        </p:txBody>
      </p:sp>
      <p:sp>
        <p:nvSpPr>
          <p:cNvPr id="30" name="Text 27"/>
          <p:cNvSpPr/>
          <p:nvPr/>
        </p:nvSpPr>
        <p:spPr>
          <a:xfrm>
            <a:off x="4791456" y="8183880"/>
            <a:ext cx="438912" cy="438912"/>
          </a:xfrm>
          <a:prstGeom prst="rect">
            <a:avLst/>
          </a:prstGeom>
          <a:solidFill>
            <a:srgbClr val="0B5B78"/>
          </a:solidFill>
          <a:ln>
            <a:solidFill>
              <a:srgbClr val="0B5B78"/>
            </a:solid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03</a:t>
            </a:r>
            <a:endParaRPr lang="en-US" sz="1300" dirty="0"/>
          </a:p>
        </p:txBody>
      </p:sp>
      <p:sp>
        <p:nvSpPr>
          <p:cNvPr id="31" name="Text 28"/>
          <p:cNvSpPr/>
          <p:nvPr/>
        </p:nvSpPr>
        <p:spPr>
          <a:xfrm>
            <a:off x="5340096" y="8147304"/>
            <a:ext cx="1417320" cy="310896"/>
          </a:xfrm>
          <a:prstGeom prst="rect">
            <a:avLst/>
          </a:prstGeom>
          <a:noFill/>
          <a:ln/>
        </p:spPr>
        <p:txBody>
          <a:bodyPr wrap="square" lIns="0" tIns="0" rIns="0" bIns="0" rtlCol="0" anchor="ctr">
            <a:normAutofit/>
          </a:bodyPr>
          <a:lstStyle/>
          <a:p>
            <a:pPr marL="0" indent="0">
              <a:buNone/>
            </a:pPr>
            <a:r>
              <a:rPr lang="en-US" sz="1250" b="1" dirty="0">
                <a:solidFill>
                  <a:srgbClr val="123B52"/>
                </a:solidFill>
                <a:latin typeface="Yu Gothic" pitchFamily="34" charset="0"/>
                <a:ea typeface="Yu Gothic" pitchFamily="34" charset="-122"/>
                <a:cs typeface="Yu Gothic" pitchFamily="34" charset="-120"/>
              </a:rPr>
              <a:t>対応手順を共有する</a:t>
            </a:r>
            <a:endParaRPr lang="en-US" sz="1250" dirty="0"/>
          </a:p>
        </p:txBody>
      </p:sp>
      <p:sp>
        <p:nvSpPr>
          <p:cNvPr id="32" name="Text 29"/>
          <p:cNvSpPr/>
          <p:nvPr/>
        </p:nvSpPr>
        <p:spPr>
          <a:xfrm>
            <a:off x="5340096" y="8513064"/>
            <a:ext cx="1417320" cy="548640"/>
          </a:xfrm>
          <a:prstGeom prst="rect">
            <a:avLst/>
          </a:prstGeom>
          <a:noFill/>
          <a:ln/>
        </p:spPr>
        <p:txBody>
          <a:bodyPr wrap="square" lIns="0" tIns="0" rIns="0" bIns="0" rtlCol="0" anchor="ctr">
            <a:normAutofit/>
          </a:bodyPr>
          <a:lstStyle/>
          <a:p>
            <a:pPr marL="0" indent="0">
              <a:buNone/>
            </a:pPr>
            <a:r>
              <a:rPr lang="en-US" sz="950" dirty="0">
                <a:solidFill>
                  <a:srgbClr val="5B6A72"/>
                </a:solidFill>
                <a:latin typeface="Yu Gothic" pitchFamily="34" charset="0"/>
                <a:ea typeface="Yu Gothic" pitchFamily="34" charset="-122"/>
                <a:cs typeface="Yu Gothic" pitchFamily="34" charset="-120"/>
              </a:rPr>
              <a:t>記録、複数人対応、対応中止、警察等との連携を確認</a:t>
            </a:r>
            <a:endParaRPr lang="en-US" sz="950" dirty="0"/>
          </a:p>
        </p:txBody>
      </p:sp>
      <p:sp>
        <p:nvSpPr>
          <p:cNvPr id="33" name="Shape 30"/>
          <p:cNvSpPr/>
          <p:nvPr/>
        </p:nvSpPr>
        <p:spPr>
          <a:xfrm>
            <a:off x="411480" y="9573768"/>
            <a:ext cx="6739128" cy="576072"/>
          </a:xfrm>
          <a:prstGeom prst="roundRect">
            <a:avLst>
              <a:gd name="adj" fmla="val 15873"/>
            </a:avLst>
          </a:prstGeom>
          <a:solidFill>
            <a:srgbClr val="E98B3A"/>
          </a:solidFill>
          <a:ln w="12700">
            <a:solidFill>
              <a:srgbClr val="E98B3A"/>
            </a:solidFill>
            <a:prstDash val="solid"/>
          </a:ln>
        </p:spPr>
        <p:txBody>
          <a:bodyPr/>
          <a:lstStyle/>
          <a:p>
            <a:endParaRPr lang="ja-JP" altLang="en-US"/>
          </a:p>
        </p:txBody>
      </p:sp>
      <p:sp>
        <p:nvSpPr>
          <p:cNvPr id="34" name="Text 31"/>
          <p:cNvSpPr/>
          <p:nvPr/>
        </p:nvSpPr>
        <p:spPr>
          <a:xfrm>
            <a:off x="640080" y="9710928"/>
            <a:ext cx="6291072" cy="256032"/>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Yu Gothic" pitchFamily="34" charset="0"/>
                <a:ea typeface="Yu Gothic" pitchFamily="34" charset="-122"/>
                <a:cs typeface="Yu Gothic" pitchFamily="34" charset="-120"/>
              </a:rPr>
              <a:t>添付の「正規版」「簡易版」を、加盟団体の皆様から会員事業者へご周知ください</a:t>
            </a:r>
            <a:endParaRPr lang="en-US" sz="1300" dirty="0"/>
          </a:p>
        </p:txBody>
      </p:sp>
      <p:sp>
        <p:nvSpPr>
          <p:cNvPr id="35" name="Slide Number Placeholder 0"/>
          <p:cNvSpPr>
            <a:spLocks noGrp="1"/>
          </p:cNvSpPr>
          <p:nvPr>
            <p:ph type="sldNum" sz="quarter" idx="4294967295"/>
          </p:nvPr>
        </p:nvSpPr>
        <p:spPr>
          <a:xfrm>
            <a:off x="274320" y="1031443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8A98A0"/>
                </a:solidFill>
                <a:latin typeface="Yu Gothic"/>
                <a:ea typeface="Yu Gothic"/>
                <a:cs typeface="Yu Gothic"/>
              </a:defRPr>
            </a:lvl1pPr>
          </a:lstStyle>
          <a:p>
            <a:pPr algn="l"/>
            <a:fld id="{F7021451-1387-4CA6-816F-3879F97B5CBC}" type="slidenum">
              <a:rPr lang="en-US" b="0"/>
              <a:t>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177</Words>
  <Application>Microsoft Office PowerPoint</Application>
  <PresentationFormat>ユーザー設定</PresentationFormat>
  <Paragraphs>36</Paragraphs>
  <Slides>1</Slides>
  <Notes>1</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vt:i4>
      </vt:variant>
    </vt:vector>
  </HeadingPairs>
  <TitlesOfParts>
    <vt:vector size="4" baseType="lpstr">
      <vt:lpstr>Yu Gothic</vt:lpstr>
      <vt:lpstr>Arial</vt:lpstr>
      <vt:lpstr>Office Theme</vt:lpstr>
      <vt:lpstr>PowerPoint プレゼンテーション</vt:lpstr>
    </vt:vector>
  </TitlesOfParts>
  <Company>一般社団法人 住宅リフォーム推進協議会</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カスタマー・ハラスメント防止対策 リフォーム事業者マニュアル</dc:title>
  <dc:subject>カスタマー・ハラスメント防止対策 リフォーム事業者マニュアル 周知用チラシ</dc:subject>
  <dc:creator>ジェルコ　相馬</dc:creator>
  <cp:lastModifiedBy>ジェルコ　相馬</cp:lastModifiedBy>
  <cp:revision>3</cp:revision>
  <dcterms:created xsi:type="dcterms:W3CDTF">2026-09-24T04:38:12Z</dcterms:created>
  <dcterms:modified xsi:type="dcterms:W3CDTF">2026-09-24T04:52:38Z</dcterms:modified>
</cp:coreProperties>
</file>